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4B2"/>
    <a:srgbClr val="002060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127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3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599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410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71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5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44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916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46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16/06/2020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163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E73DEC36-238F-4294-A899-25C9661CA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2EEA4C-D5E5-4B8F-BCF0-CC0943C42B8E}"/>
              </a:ext>
            </a:extLst>
          </p:cNvPr>
          <p:cNvSpPr/>
          <p:nvPr/>
        </p:nvSpPr>
        <p:spPr>
          <a:xfrm>
            <a:off x="1783734" y="362370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HANDOUT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52F893-3ED1-4711-B1BD-8710C1233061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2024E-05CD-4013-998F-50DCB260D912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83F11416-A111-4EDC-93F7-6DF4097986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78"/>
          <a:stretch/>
        </p:blipFill>
        <p:spPr>
          <a:xfrm>
            <a:off x="9904413" y="3535703"/>
            <a:ext cx="575642" cy="488268"/>
          </a:xfrm>
          <a:prstGeom prst="rect">
            <a:avLst/>
          </a:prstGeom>
          <a:solidFill>
            <a:srgbClr val="3864B2"/>
          </a:solidFill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2E28622-14B8-409D-AACE-5366FF48EB92}"/>
              </a:ext>
            </a:extLst>
          </p:cNvPr>
          <p:cNvSpPr/>
          <p:nvPr/>
        </p:nvSpPr>
        <p:spPr>
          <a:xfrm>
            <a:off x="5455257" y="285426"/>
            <a:ext cx="416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Monitoring &amp; communicating safety performance at team level</a:t>
            </a:r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18F38E63-39C3-4702-BF98-94C63E7A361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78"/>
          <a:stretch/>
        </p:blipFill>
        <p:spPr>
          <a:xfrm>
            <a:off x="4722943" y="253161"/>
            <a:ext cx="677228" cy="574435"/>
          </a:xfrm>
          <a:prstGeom prst="rect">
            <a:avLst/>
          </a:prstGeom>
          <a:solidFill>
            <a:srgbClr val="3864B2"/>
          </a:solidFill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B406D4-8FE9-4F7F-B527-E764F74D9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79802"/>
              </p:ext>
            </p:extLst>
          </p:nvPr>
        </p:nvGraphicFramePr>
        <p:xfrm>
          <a:off x="320366" y="975983"/>
          <a:ext cx="9443936" cy="478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798">
                  <a:extLst>
                    <a:ext uri="{9D8B030D-6E8A-4147-A177-3AD203B41FA5}">
                      <a16:colId xmlns:a16="http://schemas.microsoft.com/office/drawing/2014/main" val="919847358"/>
                    </a:ext>
                  </a:extLst>
                </a:gridCol>
                <a:gridCol w="2012673">
                  <a:extLst>
                    <a:ext uri="{9D8B030D-6E8A-4147-A177-3AD203B41FA5}">
                      <a16:colId xmlns:a16="http://schemas.microsoft.com/office/drawing/2014/main" val="1973201562"/>
                    </a:ext>
                  </a:extLst>
                </a:gridCol>
                <a:gridCol w="2272999">
                  <a:extLst>
                    <a:ext uri="{9D8B030D-6E8A-4147-A177-3AD203B41FA5}">
                      <a16:colId xmlns:a16="http://schemas.microsoft.com/office/drawing/2014/main" val="3499946396"/>
                    </a:ext>
                  </a:extLst>
                </a:gridCol>
                <a:gridCol w="2541466">
                  <a:extLst>
                    <a:ext uri="{9D8B030D-6E8A-4147-A177-3AD203B41FA5}">
                      <a16:colId xmlns:a16="http://schemas.microsoft.com/office/drawing/2014/main" val="1655279362"/>
                    </a:ext>
                  </a:extLst>
                </a:gridCol>
              </a:tblGrid>
              <a:tr h="279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Patient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Environment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Care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30956"/>
                  </a:ext>
                </a:extLst>
              </a:tr>
              <a:tr h="236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Choose one patient related measure that is meaningful to the team.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compliments received by ward staff this month: 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complaints received by staff this month: 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Aoife, Lisa 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(Responsible for measuring/ collecting data and inputting it on the board)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Choose one measure relating to the ward environment that is meaningful to measure.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Monthly hand hygiene audit results: 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86% compliance 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Sylvester, Marie</a:t>
                      </a: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Choose one measure associated with the care that the team provides.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Days since last infection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Urinary Catheter: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7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CVC Lines: 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PICC Lines: </a:t>
                      </a: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 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Sharon, Una</a:t>
                      </a: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PRESENT: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Choose one measure relevant to the team or use this section to celebrate team success, to display staff photos or provide staffing updates.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One of our goals as a team is to </a:t>
                      </a:r>
                      <a:r>
                        <a:rPr lang="en-US" sz="1100" i="1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role clarity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among our staff and patients. 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Here are our team members: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Steve, Sandra</a:t>
                      </a: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94038"/>
                  </a:ext>
                </a:extLst>
              </a:tr>
              <a:tr h="1828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FUTURE: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One of our goals as a team is to </a:t>
                      </a:r>
                      <a:r>
                        <a:rPr lang="en-US" sz="1100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patient satisfaction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on the ward. We plan to monitor Patient Experience Survey results and implement targeted interventions to improve their experience on the ward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IE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Eilish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</a:t>
                      </a:r>
                      <a:r>
                        <a:rPr lang="en-IE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Zuneera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FUTURE: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One of our goals as a team is to reduce the number of infection rates on the ward by 10%. We will be monitoring incidences of </a:t>
                      </a:r>
                      <a:r>
                        <a:rPr lang="en-US" sz="1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CDiff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VRE and MRSA on the ward monthly.  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Kirsten, Tony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FUTURE: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One of our goals as a team is to </a:t>
                      </a:r>
                      <a:r>
                        <a:rPr lang="en-GB" sz="1100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communication</a:t>
                      </a: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We will be auditing when Ward Huddles are taking place and who is attending. These huddles help our team to look ahead to potential hazards/risks on the ward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Andrew, Roisin</a:t>
                      </a: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FUTURE:</a:t>
                      </a:r>
                      <a:endParaRPr lang="en-IE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One of our goals as a team is to </a:t>
                      </a:r>
                      <a:r>
                        <a:rPr lang="en-GB" sz="1100" u="sng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improve team morale</a:t>
                      </a: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We will be introducing a jug of joy on the ward. When staff finish their shift they will drop a red marble (bad day) or green marble (good day) to help us as a team understand the overall experience of staff.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100" b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E" sz="11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Sub-team: </a:t>
                      </a:r>
                      <a:r>
                        <a:rPr lang="en-IE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Marina, Aisling</a:t>
                      </a: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0785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0749EE-D5E5-472A-955E-40B0BAF9D3D9}"/>
              </a:ext>
            </a:extLst>
          </p:cNvPr>
          <p:cNvSpPr txBox="1"/>
          <p:nvPr/>
        </p:nvSpPr>
        <p:spPr>
          <a:xfrm>
            <a:off x="472152" y="5809708"/>
            <a:ext cx="9747507" cy="232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2081530" algn="l"/>
              </a:tabLst>
            </a:pPr>
            <a:r>
              <a:rPr lang="en-GB" sz="1600" b="1" dirty="0">
                <a:solidFill>
                  <a:srgbClr val="3864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 for group </a:t>
            </a:r>
            <a:r>
              <a:rPr lang="en-IE" sz="1600" b="1" dirty="0">
                <a:solidFill>
                  <a:srgbClr val="3864B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exercise</a:t>
            </a:r>
            <a:endParaRPr lang="en-IE" sz="1100" b="1" dirty="0">
              <a:solidFill>
                <a:srgbClr val="3864B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Choose one measure you believe is meaningful in each domain (patient/environment/care/team) that is currently being measured which can be displayed on the ward. 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Choose one measure you believe should be monitored in the future relating to the team’s goals or gaps in measurement acknowledged in the previous session.</a:t>
            </a:r>
            <a:b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333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08AE14E-4B79-42A7-9EA1-92E1FD160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90145"/>
              </p:ext>
            </p:extLst>
          </p:nvPr>
        </p:nvGraphicFramePr>
        <p:xfrm>
          <a:off x="320366" y="1179431"/>
          <a:ext cx="9443936" cy="568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798">
                  <a:extLst>
                    <a:ext uri="{9D8B030D-6E8A-4147-A177-3AD203B41FA5}">
                      <a16:colId xmlns:a16="http://schemas.microsoft.com/office/drawing/2014/main" val="919847358"/>
                    </a:ext>
                  </a:extLst>
                </a:gridCol>
                <a:gridCol w="2012673">
                  <a:extLst>
                    <a:ext uri="{9D8B030D-6E8A-4147-A177-3AD203B41FA5}">
                      <a16:colId xmlns:a16="http://schemas.microsoft.com/office/drawing/2014/main" val="1973201562"/>
                    </a:ext>
                  </a:extLst>
                </a:gridCol>
                <a:gridCol w="2272999">
                  <a:extLst>
                    <a:ext uri="{9D8B030D-6E8A-4147-A177-3AD203B41FA5}">
                      <a16:colId xmlns:a16="http://schemas.microsoft.com/office/drawing/2014/main" val="3499946396"/>
                    </a:ext>
                  </a:extLst>
                </a:gridCol>
                <a:gridCol w="2541466">
                  <a:extLst>
                    <a:ext uri="{9D8B030D-6E8A-4147-A177-3AD203B41FA5}">
                      <a16:colId xmlns:a16="http://schemas.microsoft.com/office/drawing/2014/main" val="1655279362"/>
                    </a:ext>
                  </a:extLst>
                </a:gridCol>
              </a:tblGrid>
              <a:tr h="394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Patient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Environment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Care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</a:t>
                      </a: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30956"/>
                  </a:ext>
                </a:extLst>
              </a:tr>
              <a:tr h="2643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94038"/>
                  </a:ext>
                </a:extLst>
              </a:tr>
              <a:tr h="2650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199" marR="60199" marT="30099" marB="30099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07854"/>
                  </a:ext>
                </a:extLst>
              </a:tr>
            </a:tbl>
          </a:graphicData>
        </a:graphic>
      </p:graphicFrame>
      <p:pic>
        <p:nvPicPr>
          <p:cNvPr id="2" name="Picture 1" descr="Logo">
            <a:extLst>
              <a:ext uri="{FF2B5EF4-FFF2-40B4-BE49-F238E27FC236}">
                <a16:creationId xmlns:a16="http://schemas.microsoft.com/office/drawing/2014/main" id="{A27CDE94-E37F-4EA5-9DD9-7DC057544C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92084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4A19A18-21BE-4A23-BA32-EAAD2D013489}"/>
              </a:ext>
            </a:extLst>
          </p:cNvPr>
          <p:cNvSpPr/>
          <p:nvPr/>
        </p:nvSpPr>
        <p:spPr>
          <a:xfrm>
            <a:off x="1783734" y="362370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HANDOUT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D4AD47-F030-4036-92EF-7FCEA33A433A}"/>
              </a:ext>
            </a:extLst>
          </p:cNvPr>
          <p:cNvSpPr/>
          <p:nvPr/>
        </p:nvSpPr>
        <p:spPr>
          <a:xfrm>
            <a:off x="4667857" y="227554"/>
            <a:ext cx="6023956" cy="638965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92D09B-8029-4E09-BED8-638C6F9FFE6C}"/>
              </a:ext>
            </a:extLst>
          </p:cNvPr>
          <p:cNvSpPr/>
          <p:nvPr/>
        </p:nvSpPr>
        <p:spPr>
          <a:xfrm>
            <a:off x="9904413" y="3484562"/>
            <a:ext cx="787400" cy="590550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194A056-9D3C-45C2-B177-F02653EEFC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78"/>
          <a:stretch/>
        </p:blipFill>
        <p:spPr>
          <a:xfrm>
            <a:off x="9904413" y="3535703"/>
            <a:ext cx="575642" cy="488268"/>
          </a:xfrm>
          <a:prstGeom prst="rect">
            <a:avLst/>
          </a:prstGeom>
          <a:solidFill>
            <a:srgbClr val="3864B2"/>
          </a:solidFill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4E76873-4489-443B-BA15-88A7D075260C}"/>
              </a:ext>
            </a:extLst>
          </p:cNvPr>
          <p:cNvSpPr/>
          <p:nvPr/>
        </p:nvSpPr>
        <p:spPr>
          <a:xfrm>
            <a:off x="5455257" y="285426"/>
            <a:ext cx="4166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Monitoring &amp; communicating safety performance at team level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92A3959-4362-4253-ABD2-987DCE04BB2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78"/>
          <a:stretch/>
        </p:blipFill>
        <p:spPr>
          <a:xfrm>
            <a:off x="4722943" y="253161"/>
            <a:ext cx="677228" cy="574435"/>
          </a:xfrm>
          <a:prstGeom prst="rect">
            <a:avLst/>
          </a:prstGeom>
          <a:solidFill>
            <a:srgbClr val="3864B2"/>
          </a:solidFill>
        </p:spPr>
      </p:pic>
    </p:spTree>
    <p:extLst>
      <p:ext uri="{BB962C8B-B14F-4D97-AF65-F5344CB8AC3E}">
        <p14:creationId xmlns:p14="http://schemas.microsoft.com/office/powerpoint/2010/main" val="3413203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487</Words>
  <Application>Microsoft Office PowerPoint</Application>
  <PresentationFormat>Custom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&amp; Communicating Safety Performance at Team Level</dc:title>
  <dc:creator>Steve</dc:creator>
  <cp:lastModifiedBy>steve.macdonald@ucd.ie</cp:lastModifiedBy>
  <cp:revision>41</cp:revision>
  <dcterms:created xsi:type="dcterms:W3CDTF">2019-05-07T08:55:56Z</dcterms:created>
  <dcterms:modified xsi:type="dcterms:W3CDTF">2020-06-16T15:14:48Z</dcterms:modified>
</cp:coreProperties>
</file>